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boto Bold" charset="1" panose="02000000000000000000"/>
      <p:regular r:id="rId20"/>
    </p:embeddedFont>
    <p:embeddedFont>
      <p:font typeface="Neue Montreal" charset="1" panose="00000400000000000000"/>
      <p:regular r:id="rId21"/>
    </p:embeddedFont>
    <p:embeddedFont>
      <p:font typeface="Roboto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402" y="0"/>
            <a:ext cx="8965598" cy="10389870"/>
            <a:chOff x="0" y="0"/>
            <a:chExt cx="1389006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06" cy="1609663"/>
            </a:xfrm>
            <a:custGeom>
              <a:avLst/>
              <a:gdLst/>
              <a:ahLst/>
              <a:cxnLst/>
              <a:rect r="r" b="b" t="t" l="l"/>
              <a:pathLst>
                <a:path h="1609663" w="1389006">
                  <a:moveTo>
                    <a:pt x="0" y="0"/>
                  </a:moveTo>
                  <a:lnTo>
                    <a:pt x="1389006" y="0"/>
                  </a:lnTo>
                  <a:lnTo>
                    <a:pt x="1389006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-36914" t="0" r="-3691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273340"/>
            <a:ext cx="5513396" cy="316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5600" spc="-140">
                <a:solidFill>
                  <a:srgbClr val="FEFEFE"/>
                </a:solidFill>
                <a:latin typeface="Roboto Bold"/>
                <a:ea typeface="Roboto Bold"/>
                <a:cs typeface="Roboto Bold"/>
                <a:sym typeface="Roboto Bold"/>
              </a:rPr>
              <a:t>Unlocking Membership Growth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800" y="8180679"/>
            <a:ext cx="6552138" cy="107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8"/>
              </a:lnSpc>
            </a:pPr>
            <a:r>
              <a:rPr lang="en-US" sz="2409" spc="134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Presented by: Tosin Folorunso</a:t>
            </a:r>
          </a:p>
          <a:p>
            <a:pPr algn="just">
              <a:lnSpc>
                <a:spcPts val="3493"/>
              </a:lnSpc>
              <a:spcBef>
                <a:spcPct val="0"/>
              </a:spcBef>
            </a:pPr>
            <a:r>
              <a:rPr lang="en-US" sz="2409" spc="118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Date Created: May 15,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50993" y="2597779"/>
            <a:ext cx="9684403" cy="5643745"/>
          </a:xfrm>
          <a:custGeom>
            <a:avLst/>
            <a:gdLst/>
            <a:ahLst/>
            <a:cxnLst/>
            <a:rect r="r" b="b" t="t" l="l"/>
            <a:pathLst>
              <a:path h="5643745" w="9684403">
                <a:moveTo>
                  <a:pt x="0" y="0"/>
                </a:moveTo>
                <a:lnTo>
                  <a:pt x="9684402" y="0"/>
                </a:lnTo>
                <a:lnTo>
                  <a:pt x="9684402" y="5643745"/>
                </a:lnTo>
                <a:lnTo>
                  <a:pt x="0" y="564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2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5938" y="2824470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Frequently used route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93453"/>
            <a:ext cx="6546197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Frequently used routes connect stations in business districts with nearby residential areas and transportation hubs.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30813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Insights indicate that annual members use these routes for their daily commutes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938" y="3764689"/>
            <a:ext cx="654619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26">
                <a:solidFill>
                  <a:srgbClr val="F4294E"/>
                </a:solidFill>
                <a:latin typeface="Roboto"/>
                <a:ea typeface="Roboto"/>
                <a:cs typeface="Roboto"/>
                <a:sym typeface="Roboto"/>
              </a:rPr>
              <a:t>Annual Members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52135" y="2598080"/>
            <a:ext cx="9683260" cy="5643143"/>
          </a:xfrm>
          <a:custGeom>
            <a:avLst/>
            <a:gdLst/>
            <a:ahLst/>
            <a:cxnLst/>
            <a:rect r="r" b="b" t="t" l="l"/>
            <a:pathLst>
              <a:path h="5643143" w="9683260">
                <a:moveTo>
                  <a:pt x="0" y="0"/>
                </a:moveTo>
                <a:lnTo>
                  <a:pt x="9683260" y="0"/>
                </a:lnTo>
                <a:lnTo>
                  <a:pt x="9683260" y="5643143"/>
                </a:lnTo>
                <a:lnTo>
                  <a:pt x="0" y="564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2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5938" y="3128304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Frequently used route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97287"/>
            <a:ext cx="654619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Routes are concentrated around leisure and tourist destinations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02238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Insight indicates that casual members use the bike-sharing service to explore the city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938" y="4068523"/>
            <a:ext cx="6546197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26">
                <a:solidFill>
                  <a:srgbClr val="F4294E"/>
                </a:solidFill>
                <a:latin typeface="Roboto"/>
                <a:ea typeface="Roboto"/>
                <a:cs typeface="Roboto"/>
                <a:sym typeface="Roboto"/>
              </a:rPr>
              <a:t>Casual Members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402" y="0"/>
            <a:ext cx="8965598" cy="10389870"/>
            <a:chOff x="0" y="0"/>
            <a:chExt cx="1389006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06" cy="1609663"/>
            </a:xfrm>
            <a:custGeom>
              <a:avLst/>
              <a:gdLst/>
              <a:ahLst/>
              <a:cxnLst/>
              <a:rect r="r" b="b" t="t" l="l"/>
              <a:pathLst>
                <a:path h="1609663" w="1389006">
                  <a:moveTo>
                    <a:pt x="0" y="0"/>
                  </a:moveTo>
                  <a:lnTo>
                    <a:pt x="1389006" y="0"/>
                  </a:lnTo>
                  <a:lnTo>
                    <a:pt x="1389006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30497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2177047" y="5021830"/>
            <a:ext cx="4354094" cy="243340"/>
            <a:chOff x="0" y="0"/>
            <a:chExt cx="1146757" cy="64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535805"/>
            <a:ext cx="373411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5600" spc="-140">
                <a:solidFill>
                  <a:srgbClr val="FEFEFE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6953" y="-121670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85098" y="233050"/>
            <a:ext cx="391780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400" spc="117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Conclusions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3976" y="2275051"/>
            <a:ext cx="13880048" cy="5736899"/>
            <a:chOff x="0" y="0"/>
            <a:chExt cx="18506730" cy="764919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08594"/>
              <a:ext cx="4134337" cy="301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Annual members primarily use Cyclistic for </a:t>
              </a:r>
              <a:r>
                <a:rPr lang="en-US" b="true" sz="2400" spc="-60">
                  <a:solidFill>
                    <a:srgbClr val="CCC14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daily commuting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and essential </a:t>
              </a:r>
              <a:r>
                <a:rPr lang="en-US" b="true" sz="2400" spc="-60">
                  <a:solidFill>
                    <a:srgbClr val="F429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transportation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887442" y="0"/>
              <a:ext cx="1931164" cy="193116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357DA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01529" y="566167"/>
              <a:ext cx="302988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b="true" sz="3000" spc="-75">
                  <a:solidFill>
                    <a:srgbClr val="357DA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8180711" y="0"/>
              <a:ext cx="1931164" cy="193116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C49D95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8994798" y="566167"/>
              <a:ext cx="302988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b="true" sz="3000" spc="-75">
                  <a:solidFill>
                    <a:srgbClr val="C49D9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15473980" y="0"/>
              <a:ext cx="1931164" cy="193116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4294E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288067" y="566167"/>
              <a:ext cx="302988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b="true" sz="3000" spc="-75">
                  <a:solidFill>
                    <a:srgbClr val="F429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205360" y="2808594"/>
              <a:ext cx="4134337" cy="1792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Casual riders mainly use Cyclistic for </a:t>
              </a:r>
              <a:r>
                <a:rPr lang="en-US" b="true" sz="2400" spc="-60">
                  <a:solidFill>
                    <a:srgbClr val="C49D9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leisure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b="true" sz="2400" spc="-60">
                  <a:solidFill>
                    <a:srgbClr val="F429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recreation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, and </a:t>
              </a:r>
              <a:r>
                <a:rPr lang="en-US" b="true" sz="2400" spc="-60">
                  <a:solidFill>
                    <a:srgbClr val="00BF6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tourism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205360" y="5480673"/>
              <a:ext cx="4134337" cy="1183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Thus, having higher average ride duration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372393" y="2808594"/>
              <a:ext cx="4134337" cy="4840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The distinct riding patterns suggest that annual members prioritize </a:t>
              </a:r>
              <a:r>
                <a:rPr lang="en-US" sz="2400" spc="-60">
                  <a:solidFill>
                    <a:srgbClr val="CCC14F"/>
                  </a:solidFill>
                  <a:latin typeface="Roboto"/>
                  <a:ea typeface="Roboto"/>
                  <a:cs typeface="Roboto"/>
                  <a:sym typeface="Roboto"/>
                </a:rPr>
                <a:t>efficiency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b="true" sz="2400" spc="-60">
                  <a:solidFill>
                    <a:srgbClr val="C49D9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convenience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b="true" sz="2400" spc="-60">
                  <a:solidFill>
                    <a:srgbClr val="0B46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while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asual 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id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rs priori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ti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ze </a:t>
              </a:r>
              <a:r>
                <a:rPr lang="en-US" b="true" sz="2400" spc="-60">
                  <a:solidFill>
                    <a:srgbClr val="F429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enjoyment</a:t>
              </a: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2400" spc="-60">
                  <a:solidFill>
                    <a:srgbClr val="00BF63"/>
                  </a:solidFill>
                  <a:latin typeface="Roboto"/>
                  <a:ea typeface="Roboto"/>
                  <a:cs typeface="Roboto"/>
                  <a:sym typeface="Roboto"/>
                </a:rPr>
                <a:t>explora</a:t>
              </a:r>
              <a:r>
                <a:rPr lang="en-US" sz="2400" spc="-60">
                  <a:solidFill>
                    <a:srgbClr val="00BF63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-US" sz="2400" spc="-60">
                  <a:solidFill>
                    <a:srgbClr val="00BF63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US" sz="2400" spc="-60">
                  <a:solidFill>
                    <a:srgbClr val="00BF63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n-US" sz="2400" spc="-60">
                  <a:solidFill>
                    <a:srgbClr val="00BF63"/>
                  </a:solidFill>
                  <a:latin typeface="Roboto"/>
                  <a:ea typeface="Roboto"/>
                  <a:cs typeface="Roboto"/>
                  <a:sym typeface="Roboto"/>
                </a:rPr>
                <a:t>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57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76943" y="4535805"/>
            <a:ext cx="373411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5600" spc="-140">
                <a:solidFill>
                  <a:srgbClr val="FEFEFE"/>
                </a:solidFill>
                <a:latin typeface="Roboto Bold"/>
                <a:ea typeface="Roboto Bold"/>
                <a:cs typeface="Roboto Bold"/>
                <a:sym typeface="Roboto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6953" y="-121670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73005" y="233050"/>
            <a:ext cx="394199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400" spc="117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Table of Content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389587"/>
            <a:ext cx="7179208" cy="3507826"/>
            <a:chOff x="0" y="0"/>
            <a:chExt cx="9572277" cy="46771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8360136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00"/>
                </a:lnSpc>
              </a:pPr>
              <a:r>
                <a:rPr lang="en-US" b="true" sz="3200" spc="-80">
                  <a:solidFill>
                    <a:srgbClr val="0B46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Unlocking Membership Growth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245418" y="1543261"/>
              <a:ext cx="475714" cy="27269"/>
            </a:xfrm>
            <a:prstGeom prst="line">
              <a:avLst/>
            </a:prstGeom>
            <a:ln cap="flat" w="76200">
              <a:solidFill>
                <a:srgbClr val="0B467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212141" y="1213697"/>
              <a:ext cx="8360136" cy="57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Purpose Statement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247599" y="2497505"/>
              <a:ext cx="475714" cy="27269"/>
            </a:xfrm>
            <a:prstGeom prst="line">
              <a:avLst/>
            </a:prstGeom>
            <a:ln cap="flat" w="76200">
              <a:solidFill>
                <a:srgbClr val="0B467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212141" y="2167941"/>
              <a:ext cx="8360136" cy="57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Present the Data Story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249779" y="3451749"/>
              <a:ext cx="475714" cy="27269"/>
            </a:xfrm>
            <a:prstGeom prst="line">
              <a:avLst/>
            </a:prstGeom>
            <a:ln cap="flat" w="76200">
              <a:solidFill>
                <a:srgbClr val="0B467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212141" y="3125520"/>
              <a:ext cx="8360136" cy="57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243238" y="4405993"/>
              <a:ext cx="475714" cy="27269"/>
            </a:xfrm>
            <a:prstGeom prst="line">
              <a:avLst/>
            </a:prstGeom>
            <a:ln cap="flat" w="76200">
              <a:solidFill>
                <a:srgbClr val="0B467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212141" y="4103697"/>
              <a:ext cx="8360136" cy="57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-60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Appendix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6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402" y="0"/>
            <a:ext cx="8965598" cy="10389870"/>
            <a:chOff x="0" y="0"/>
            <a:chExt cx="1389006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06" cy="1609663"/>
            </a:xfrm>
            <a:custGeom>
              <a:avLst/>
              <a:gdLst/>
              <a:ahLst/>
              <a:cxnLst/>
              <a:rect r="r" b="b" t="t" l="l"/>
              <a:pathLst>
                <a:path h="1609663" w="1389006">
                  <a:moveTo>
                    <a:pt x="0" y="0"/>
                  </a:moveTo>
                  <a:lnTo>
                    <a:pt x="1389006" y="0"/>
                  </a:lnTo>
                  <a:lnTo>
                    <a:pt x="1389006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-153082" t="-45963" r="-80542" b="-4596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2177047" y="5021830"/>
            <a:ext cx="4354094" cy="243340"/>
            <a:chOff x="0" y="0"/>
            <a:chExt cx="1146757" cy="64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836770"/>
            <a:ext cx="6304839" cy="2613459"/>
            <a:chOff x="0" y="0"/>
            <a:chExt cx="8406453" cy="34846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80975"/>
              <a:ext cx="7351195" cy="2741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400"/>
                </a:lnSpc>
              </a:pPr>
              <a:r>
                <a:rPr lang="en-US" b="true" sz="5600" spc="-140">
                  <a:solidFill>
                    <a:srgbClr val="FEFEF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Purpose Statement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45248"/>
              <a:ext cx="8406453" cy="539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3"/>
                </a:lnSpc>
                <a:spcBef>
                  <a:spcPct val="0"/>
                </a:spcBef>
              </a:pPr>
              <a:r>
                <a:rPr lang="en-US" sz="2409" spc="118">
                  <a:solidFill>
                    <a:srgbClr val="FEFEFE"/>
                  </a:solidFill>
                  <a:latin typeface="Neue Montreal"/>
                  <a:ea typeface="Neue Montreal"/>
                  <a:cs typeface="Neue Montreal"/>
                  <a:sym typeface="Neue Montreal"/>
                </a:rPr>
                <a:t>What are we talking about?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854875"/>
            <a:ext cx="14859738" cy="2996203"/>
            <a:chOff x="0" y="0"/>
            <a:chExt cx="19812984" cy="39949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52400"/>
              <a:ext cx="8360136" cy="1127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b="true" sz="4800" spc="-120">
                  <a:solidFill>
                    <a:srgbClr val="0B46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47977"/>
              <a:ext cx="19812984" cy="234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4800" spc="52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Analyze how </a:t>
              </a:r>
              <a:r>
                <a:rPr lang="en-US" b="true" sz="4800" spc="52">
                  <a:solidFill>
                    <a:srgbClr val="F429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casual riders</a:t>
              </a:r>
              <a:r>
                <a:rPr lang="en-US" sz="4800" spc="52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b="true" sz="4800" spc="52">
                  <a:solidFill>
                    <a:srgbClr val="0B46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annual members</a:t>
              </a:r>
              <a:r>
                <a:rPr lang="en-US" sz="4800" spc="52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differ in their </a:t>
              </a:r>
              <a:r>
                <a:rPr lang="en-US" b="true" sz="4800" spc="52">
                  <a:solidFill>
                    <a:srgbClr val="C49D9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riding behavior</a:t>
              </a:r>
              <a:r>
                <a:rPr lang="en-US" sz="4800" spc="52">
                  <a:solidFill>
                    <a:srgbClr val="0B46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7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402" y="0"/>
            <a:ext cx="8965598" cy="10389870"/>
            <a:chOff x="0" y="0"/>
            <a:chExt cx="1389006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06" cy="1609663"/>
            </a:xfrm>
            <a:custGeom>
              <a:avLst/>
              <a:gdLst/>
              <a:ahLst/>
              <a:cxnLst/>
              <a:rect r="r" b="b" t="t" l="l"/>
              <a:pathLst>
                <a:path h="1609663" w="1389006">
                  <a:moveTo>
                    <a:pt x="0" y="0"/>
                  </a:moveTo>
                  <a:lnTo>
                    <a:pt x="1389006" y="0"/>
                  </a:lnTo>
                  <a:lnTo>
                    <a:pt x="1389006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30497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2177047" y="5021830"/>
            <a:ext cx="4354094" cy="243340"/>
            <a:chOff x="0" y="0"/>
            <a:chExt cx="1146757" cy="64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02405"/>
            <a:ext cx="3734114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5600" spc="-140">
                <a:solidFill>
                  <a:srgbClr val="FEFEFE"/>
                </a:solidFill>
                <a:latin typeface="Roboto Bold"/>
                <a:ea typeface="Roboto Bold"/>
                <a:cs typeface="Roboto Bold"/>
                <a:sym typeface="Roboto Bold"/>
              </a:rPr>
              <a:t>Present the Data Story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68475" y="1618579"/>
            <a:ext cx="8158746" cy="7049842"/>
          </a:xfrm>
          <a:custGeom>
            <a:avLst/>
            <a:gdLst/>
            <a:ahLst/>
            <a:cxnLst/>
            <a:rect r="r" b="b" t="t" l="l"/>
            <a:pathLst>
              <a:path h="7049842" w="8158746">
                <a:moveTo>
                  <a:pt x="0" y="0"/>
                </a:moveTo>
                <a:lnTo>
                  <a:pt x="8158746" y="0"/>
                </a:lnTo>
                <a:lnTo>
                  <a:pt x="8158746" y="7049842"/>
                </a:lnTo>
                <a:lnTo>
                  <a:pt x="0" y="7049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41" t="0" r="-272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09876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Ride Distribution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2605" y="4510966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nnual members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 are the p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ri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mary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us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rs of t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e ser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vi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605" y="5857801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However, casual riders represent a significant growth oppotunity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02405" y="2620986"/>
            <a:ext cx="9809370" cy="5863918"/>
          </a:xfrm>
          <a:custGeom>
            <a:avLst/>
            <a:gdLst/>
            <a:ahLst/>
            <a:cxnLst/>
            <a:rect r="r" b="b" t="t" l="l"/>
            <a:pathLst>
              <a:path h="5863918" w="9809370">
                <a:moveTo>
                  <a:pt x="0" y="0"/>
                </a:moveTo>
                <a:lnTo>
                  <a:pt x="9809370" y="0"/>
                </a:lnTo>
                <a:lnTo>
                  <a:pt x="9809370" y="5863918"/>
                </a:lnTo>
                <a:lnTo>
                  <a:pt x="0" y="586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7558" y="3696197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Seasonal Riding Pattern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462" y="4797287"/>
            <a:ext cx="682229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nnual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 ridership is relatively stable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462" y="5857801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Casual riders fluctuate much more dramatically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78630" y="3129223"/>
            <a:ext cx="8602731" cy="5153498"/>
          </a:xfrm>
          <a:custGeom>
            <a:avLst/>
            <a:gdLst/>
            <a:ahLst/>
            <a:cxnLst/>
            <a:rect r="r" b="b" t="t" l="l"/>
            <a:pathLst>
              <a:path h="5153498" w="8602731">
                <a:moveTo>
                  <a:pt x="0" y="0"/>
                </a:moveTo>
                <a:lnTo>
                  <a:pt x="8602731" y="0"/>
                </a:lnTo>
                <a:lnTo>
                  <a:pt x="8602731" y="5153498"/>
                </a:lnTo>
                <a:lnTo>
                  <a:pt x="0" y="515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0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7558" y="3696197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Daily Riding Pattern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462" y="4797287"/>
            <a:ext cx="654619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nnual members use Cyclistic for commuting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462" y="6144122"/>
            <a:ext cx="682229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Casual riders use Cyclistic for leasures and recreational activities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177047" y="5297981"/>
            <a:ext cx="4354094" cy="243340"/>
            <a:chOff x="0" y="0"/>
            <a:chExt cx="1146757" cy="6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757" cy="64089"/>
            </a:xfrm>
            <a:custGeom>
              <a:avLst/>
              <a:gdLst/>
              <a:ahLst/>
              <a:cxnLst/>
              <a:rect r="r" b="b" t="t" l="l"/>
              <a:pathLst>
                <a:path h="64089" w="1146757">
                  <a:moveTo>
                    <a:pt x="32045" y="0"/>
                  </a:moveTo>
                  <a:lnTo>
                    <a:pt x="1114712" y="0"/>
                  </a:lnTo>
                  <a:cubicBezTo>
                    <a:pt x="1132410" y="0"/>
                    <a:pt x="1146757" y="14347"/>
                    <a:pt x="1146757" y="32045"/>
                  </a:cubicBezTo>
                  <a:lnTo>
                    <a:pt x="1146757" y="32045"/>
                  </a:lnTo>
                  <a:cubicBezTo>
                    <a:pt x="1146757" y="49743"/>
                    <a:pt x="1132410" y="64089"/>
                    <a:pt x="1114712" y="64089"/>
                  </a:cubicBezTo>
                  <a:lnTo>
                    <a:pt x="32045" y="64089"/>
                  </a:lnTo>
                  <a:cubicBezTo>
                    <a:pt x="14347" y="64089"/>
                    <a:pt x="0" y="49743"/>
                    <a:pt x="0" y="32045"/>
                  </a:cubicBezTo>
                  <a:lnTo>
                    <a:pt x="0" y="32045"/>
                  </a:lnTo>
                  <a:cubicBezTo>
                    <a:pt x="0" y="14347"/>
                    <a:pt x="14347" y="0"/>
                    <a:pt x="32045" y="0"/>
                  </a:cubicBezTo>
                  <a:close/>
                </a:path>
              </a:pathLst>
            </a:custGeom>
            <a:solidFill>
              <a:srgbClr val="357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46757" cy="12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78630" y="2669776"/>
            <a:ext cx="8878956" cy="5499750"/>
          </a:xfrm>
          <a:custGeom>
            <a:avLst/>
            <a:gdLst/>
            <a:ahLst/>
            <a:cxnLst/>
            <a:rect r="r" b="b" t="t" l="l"/>
            <a:pathLst>
              <a:path h="5499750" w="8878956">
                <a:moveTo>
                  <a:pt x="0" y="0"/>
                </a:moveTo>
                <a:lnTo>
                  <a:pt x="8878956" y="0"/>
                </a:lnTo>
                <a:lnTo>
                  <a:pt x="8878956" y="5499750"/>
                </a:lnTo>
                <a:lnTo>
                  <a:pt x="0" y="549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8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7558" y="3696197"/>
            <a:ext cx="62701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b="true" sz="3600" spc="-89">
                <a:solidFill>
                  <a:srgbClr val="0B4673"/>
                </a:solidFill>
                <a:latin typeface="Roboto Bold"/>
                <a:ea typeface="Roboto Bold"/>
                <a:cs typeface="Roboto Bold"/>
                <a:sym typeface="Roboto Bold"/>
              </a:rPr>
              <a:t>Hour of the Day Pattern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462" y="4797287"/>
            <a:ext cx="654619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nnual members peak hours corresponds to commuting hours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462" y="6144122"/>
            <a:ext cx="6822293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26">
                <a:solidFill>
                  <a:srgbClr val="0B4673"/>
                </a:solidFill>
                <a:latin typeface="Roboto"/>
                <a:ea typeface="Roboto"/>
                <a:cs typeface="Roboto"/>
                <a:sym typeface="Roboto"/>
              </a:rPr>
              <a:t>Casual riders show a broader peak, starting later in the morning and extending to late afternoon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DAGndjK9rVo</dc:identifier>
  <dcterms:modified xsi:type="dcterms:W3CDTF">2011-08-01T06:04:30Z</dcterms:modified>
  <cp:revision>1</cp:revision>
  <dc:title>Cyclistic Bike Share Presentation Slide</dc:title>
</cp:coreProperties>
</file>